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2"/>
  </p:notesMasterIdLst>
  <p:handoutMasterIdLst>
    <p:handoutMasterId r:id="rId23"/>
  </p:handoutMasterIdLst>
  <p:sldIdLst>
    <p:sldId id="256" r:id="rId6"/>
    <p:sldId id="257" r:id="rId7"/>
    <p:sldId id="258" r:id="rId8"/>
    <p:sldId id="259" r:id="rId9"/>
    <p:sldId id="271" r:id="rId10"/>
    <p:sldId id="260" r:id="rId11"/>
    <p:sldId id="261" r:id="rId12"/>
    <p:sldId id="262" r:id="rId13"/>
    <p:sldId id="263" r:id="rId14"/>
    <p:sldId id="264" r:id="rId15"/>
    <p:sldId id="265" r:id="rId16"/>
    <p:sldId id="266" r:id="rId17"/>
    <p:sldId id="267" r:id="rId18"/>
    <p:sldId id="268" r:id="rId19"/>
    <p:sldId id="269" r:id="rId20"/>
    <p:sldId id="270"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7" autoAdjust="0"/>
    <p:restoredTop sz="73730" autoAdjust="0"/>
  </p:normalViewPr>
  <p:slideViewPr>
    <p:cSldViewPr snapToGrid="0">
      <p:cViewPr varScale="1">
        <p:scale>
          <a:sx n="99" d="100"/>
          <a:sy n="99" d="100"/>
        </p:scale>
        <p:origin x="1392" y="17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notesMaster" Target="notesMasters/notesMaster1.xml"/><Relationship Id="rId23" Type="http://schemas.openxmlformats.org/officeDocument/2006/relationships/handoutMaster" Target="handoutMasters/handout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DevOps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weekly meeting for Chef Developers where we’ll discuss the future of the Chef project and other things pertinent to the community.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baseline="0" dirty="0" smtClean="0"/>
              <a:t>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special section</a:t>
            </a:r>
            <a:r>
              <a:rPr lang="en-US" baseline="0" dirty="0" smtClean="0"/>
              <a:t> of Learn Chef called the Skills Library where you will find some additional content that will answer some of the questions that you may have after completing this content. It is included there on Learn Chef to provide you with a resource that you can return back to again-and-again after this training.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6124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a:t>
            </a:r>
          </a:p>
          <a:p>
            <a:endParaRPr lang="en-US" baseline="0" dirty="0" smtClean="0"/>
          </a:p>
          <a:p>
            <a:r>
              <a:rPr lang="en-US" baseline="0" dirty="0" smtClean="0"/>
              <a:t>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u="none" baseline="0" dirty="0" err="1" smtClean="0"/>
              <a:t>Mischa</a:t>
            </a:r>
            <a:r>
              <a:rPr lang="en-US" u="none" baseline="0" dirty="0" smtClean="0"/>
              <a:t> Taylor’s and Seth </a:t>
            </a:r>
            <a:r>
              <a:rPr lang="en-US" u="none" baseline="0" dirty="0" err="1" smtClean="0"/>
              <a:t>Vargo’s</a:t>
            </a:r>
            <a:r>
              <a:rPr lang="en-US" u="none" baseline="0" dirty="0" smtClean="0"/>
              <a:t> </a:t>
            </a:r>
            <a:r>
              <a:rPr lang="en-US" i="1" u="none"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i="1" u="none" baseline="0" dirty="0" smtClean="0"/>
              <a:t>Getting the Most Out of Your Infrastructure Automation.  </a:t>
            </a:r>
            <a:r>
              <a:rPr lang="en-US" u="none" baseline="0" dirty="0" smtClean="0"/>
              <a:t>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97440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16196" y="489009"/>
            <a:ext cx="2009765" cy="198185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745979" y="839919"/>
            <a:ext cx="1596551" cy="1596551"/>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803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862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86552" y="551454"/>
            <a:ext cx="1903430" cy="193023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5" name="Picture 14"/>
          <p:cNvPicPr>
            <a:picLocks noChangeAspect="1"/>
          </p:cNvPicPr>
          <p:nvPr userDrawn="1"/>
        </p:nvPicPr>
        <p:blipFill>
          <a:blip r:embed="rId2"/>
          <a:stretch>
            <a:fillRect/>
          </a:stretch>
        </p:blipFill>
        <p:spPr>
          <a:xfrm>
            <a:off x="13416196" y="489009"/>
            <a:ext cx="2009765" cy="198185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8" r:id="rId18"/>
    <p:sldLayoutId id="2147483809" r:id="rId19"/>
    <p:sldLayoutId id="2147483810" r:id="rId20"/>
    <p:sldLayoutId id="214748381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hyperlink" Target="https://www.youtube.com/user/getchef/playlists" TargetMode="External"/><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hyperlink" Target="https://github.com/chef/chef-community-irc-meetings" TargetMode="External"/><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hyperlink" Target="https://www.chef.io/chefconf/" TargetMode="External"/><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www.chef.io/summit/" TargetMode="External"/><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learn.chef.io/skil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Further </a:t>
            </a:r>
            <a:r>
              <a:rPr lang="en-US" dirty="0" smtClean="0"/>
              <a:t>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1629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789320" y="270163"/>
            <a:ext cx="3217625" cy="8877233"/>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1077218"/>
          </a:xfrm>
          <a:prstGeom prst="rect">
            <a:avLst/>
          </a:prstGeom>
        </p:spPr>
        <p:txBody>
          <a:bodyPr wrap="none">
            <a:spAutoFit/>
          </a:bodyPr>
          <a:lstStyle/>
          <a:p>
            <a:pPr algn="ctr"/>
            <a:r>
              <a:rPr lang="en-US" sz="3200" dirty="0">
                <a:hlinkClick r:id="rId4"/>
              </a:rPr>
              <a:t>https://</a:t>
            </a:r>
            <a:r>
              <a:rPr lang="en-US" sz="3200" dirty="0" smtClean="0">
                <a:hlinkClick r:id="rId4"/>
              </a:rPr>
              <a:t>www.youtube.com/user/getchef/playlists</a:t>
            </a:r>
            <a:endParaRPr lang="en-US" sz="3200" dirty="0" smtClean="0"/>
          </a:p>
          <a:p>
            <a:pPr algn="ctr"/>
            <a:endParaRPr lang="en-US" sz="3200" dirty="0"/>
          </a:p>
        </p:txBody>
      </p:sp>
      <p:sp>
        <p:nvSpPr>
          <p:cNvPr id="12" name="Footer Placeholder 1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1361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80160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12</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13494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a:t>
            </a:r>
            <a:r>
              <a:rPr lang="en-US" sz="3200" dirty="0" smtClean="0">
                <a:hlinkClick r:id="rId4"/>
              </a:rPr>
              <a:t>github.com/chef/chef-community-irc-meetings</a:t>
            </a:r>
            <a:endParaRPr lang="en-US" sz="3200" dirty="0" smtClean="0"/>
          </a:p>
          <a:p>
            <a:pPr algn="ctr"/>
            <a:endParaRPr lang="en-US" sz="3200"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20741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2"/>
                </a:solidFill>
                <a:hlinkClick r:id="rId4"/>
              </a:rPr>
              <a:t>https://www.chef.io/chefconf</a:t>
            </a:r>
            <a:r>
              <a:rPr lang="en-US" sz="3200" dirty="0" smtClean="0">
                <a:solidFill>
                  <a:schemeClr val="bg2"/>
                </a:solidFill>
                <a:hlinkClick r:id="rId4"/>
              </a:rPr>
              <a:t>/</a:t>
            </a:r>
            <a:endParaRPr lang="en-US" sz="3200" dirty="0" smtClean="0">
              <a:solidFill>
                <a:schemeClr val="bg2"/>
              </a:solidFill>
            </a:endParaRPr>
          </a:p>
          <a:p>
            <a:pPr algn="ctr"/>
            <a:endParaRPr lang="en-US" sz="3200" dirty="0">
              <a:solidFill>
                <a:schemeClr val="bg1"/>
              </a:solidFill>
            </a:endParaRPr>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6916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324400" y="640174"/>
            <a:ext cx="15931599" cy="852712"/>
          </a:xfrm>
        </p:spPr>
        <p:txBody>
          <a:bodyPr>
            <a:normAutofit fontScale="90000"/>
          </a:bodyPr>
          <a:lstStyle/>
          <a:p>
            <a:r>
              <a:rPr lang="en-US" dirty="0" smtClean="0"/>
              <a:t>Chef Community Summit - 2016 Dates to be Announced </a:t>
            </a:r>
            <a:endParaRPr lang="en-US" dirty="0"/>
          </a:p>
        </p:txBody>
      </p:sp>
      <p:sp>
        <p:nvSpPr>
          <p:cNvPr id="4" name="TextBox 3"/>
          <p:cNvSpPr txBox="1"/>
          <p:nvPr/>
        </p:nvSpPr>
        <p:spPr bwMode="white">
          <a:xfrm>
            <a:off x="3926720" y="1735366"/>
            <a:ext cx="8402561" cy="581111"/>
          </a:xfrm>
          <a:prstGeom prst="rect">
            <a:avLst/>
          </a:prstGeom>
        </p:spPr>
        <p:txBody>
          <a:bodyPr vert="horz" wrap="none" lIns="121920" tIns="121920" rIns="121920" bIns="121920" rtlCol="0">
            <a:normAutofit fontScale="85000" lnSpcReduction="20000"/>
          </a:bodyPr>
          <a:lstStyle/>
          <a:p>
            <a:pPr algn="ctr"/>
            <a:r>
              <a:rPr lang="en-US" sz="3200" dirty="0">
                <a:hlinkClick r:id="rId4"/>
              </a:rPr>
              <a:t>https://www.chef.io/summit</a:t>
            </a:r>
            <a:r>
              <a:rPr lang="en-US" sz="3200" dirty="0" smtClean="0">
                <a:hlinkClick r:id="rId4"/>
              </a:rPr>
              <a:t>/</a:t>
            </a:r>
            <a:endParaRPr lang="en-US" sz="3200" dirty="0" smtClean="0"/>
          </a:p>
          <a:p>
            <a:pPr algn="ctr"/>
            <a:endParaRPr lang="en-US" sz="3200"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930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12605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12"/>
          </p:nvPr>
        </p:nvSpPr>
        <p:spPr>
          <a:xfrm>
            <a:off x="0" y="8578850"/>
            <a:ext cx="5683250" cy="50800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a:t>
            </a:fld>
            <a:endParaRPr lang="en-US" dirty="0"/>
          </a:p>
        </p:txBody>
      </p:sp>
    </p:spTree>
    <p:extLst>
      <p:ext uri="{BB962C8B-B14F-4D97-AF65-F5344CB8AC3E}">
        <p14:creationId xmlns:p14="http://schemas.microsoft.com/office/powerpoint/2010/main" val="348418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r>
              <a:rPr lang="en-US" dirty="0"/>
              <a:t>First, let’s talk about stuff you can read to help you learn Chef.</a:t>
            </a:r>
          </a:p>
          <a:p>
            <a:endParaRPr lang="en-US" dirty="0"/>
          </a:p>
        </p:txBody>
      </p:sp>
      <p:sp>
        <p:nvSpPr>
          <p:cNvPr id="7" name="Footer Placeholder 7"/>
          <p:cNvSpPr>
            <a:spLocks noGrp="1"/>
          </p:cNvSpPr>
          <p:nvPr>
            <p:ph type="ftr" sz="quarter" idx="10"/>
          </p:nvPr>
        </p:nvSpPr>
        <p:spPr>
          <a:xfrm>
            <a:off x="168096" y="8579607"/>
            <a:ext cx="5681953" cy="507556"/>
          </a:xfrm>
          <a:prstGeom prst="rect">
            <a:avLst/>
          </a:prstGeo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smtClean="0">
                <a:solidFill>
                  <a:srgbClr val="7D868C"/>
                </a:solidFill>
              </a:rPr>
              <a:t>Chef Software Inc</a:t>
            </a:r>
            <a:r>
              <a:rPr lang="en-US" sz="1600" dirty="0" smtClean="0"/>
              <a:t>.</a:t>
            </a:r>
            <a:endParaRPr lang="en-US" sz="1600" dirty="0"/>
          </a:p>
        </p:txBody>
      </p:sp>
      <p:sp>
        <p:nvSpPr>
          <p:cNvPr id="2" name="Slide Number Placeholder 1"/>
          <p:cNvSpPr>
            <a:spLocks noGrp="1"/>
          </p:cNvSpPr>
          <p:nvPr>
            <p:ph type="sldNum" sz="quarter" idx="11"/>
          </p:nvPr>
        </p:nvSpPr>
        <p:spPr>
          <a:xfrm>
            <a:off x="6299200" y="8579662"/>
            <a:ext cx="3657600" cy="486833"/>
          </a:xfrm>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16628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mtClean="0"/>
              <a:t>learn.chef.io</a:t>
            </a:r>
            <a:endParaRPr lang="en-US" dirty="0"/>
          </a:p>
        </p:txBody>
      </p:sp>
      <p:sp>
        <p:nvSpPr>
          <p:cNvPr id="5" name="Subtitle 4"/>
          <p:cNvSpPr>
            <a:spLocks noGrp="1"/>
          </p:cNvSpPr>
          <p:nvPr>
            <p:ph type="subTitle" idx="1"/>
          </p:nvPr>
        </p:nvSpPr>
        <p:spPr/>
        <p:txBody>
          <a:bodyPr/>
          <a:lstStyle/>
          <a:p>
            <a:r>
              <a:rPr lang="en-US" dirty="0" smtClean="0"/>
              <a:t>Interactive learning 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8219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Beyond Essentials</a:t>
            </a:r>
            <a:endParaRPr lang="en-US" dirty="0"/>
          </a:p>
        </p:txBody>
      </p:sp>
      <p:sp>
        <p:nvSpPr>
          <p:cNvPr id="5" name="Subtitle 4"/>
          <p:cNvSpPr>
            <a:spLocks noGrp="1"/>
          </p:cNvSpPr>
          <p:nvPr>
            <p:ph type="subTitle" idx="1"/>
          </p:nvPr>
        </p:nvSpPr>
        <p:spPr>
          <a:xfrm>
            <a:off x="3013753" y="3506119"/>
            <a:ext cx="10974132" cy="2589882"/>
          </a:xfrm>
        </p:spPr>
        <p:txBody>
          <a:bodyPr/>
          <a:lstStyle/>
          <a:p>
            <a:r>
              <a:rPr lang="en-US" dirty="0" smtClean="0"/>
              <a:t>What happens during a knife bootstrap?</a:t>
            </a:r>
          </a:p>
          <a:p>
            <a:r>
              <a:rPr lang="en-US" dirty="0" smtClean="0"/>
              <a:t>What happens during a chef-client run?</a:t>
            </a:r>
          </a:p>
          <a:p>
            <a:r>
              <a:rPr lang="en-US" dirty="0" smtClean="0"/>
              <a:t>What is the security model used by chef-client</a:t>
            </a:r>
          </a:p>
          <a:p>
            <a:r>
              <a:rPr lang="en-US" dirty="0" smtClean="0"/>
              <a:t>Explains Attribute Precedence</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5</a:t>
            </a:fld>
            <a:endParaRPr lang="en-US" dirty="0"/>
          </a:p>
        </p:txBody>
      </p:sp>
      <p:sp>
        <p:nvSpPr>
          <p:cNvPr id="2" name="Rectangle 1"/>
          <p:cNvSpPr/>
          <p:nvPr/>
        </p:nvSpPr>
        <p:spPr>
          <a:xfrm>
            <a:off x="5783947" y="6645306"/>
            <a:ext cx="4649030" cy="584775"/>
          </a:xfrm>
          <a:prstGeom prst="rect">
            <a:avLst/>
          </a:prstGeom>
        </p:spPr>
        <p:txBody>
          <a:bodyPr wrap="none">
            <a:spAutoFit/>
          </a:bodyPr>
          <a:lstStyle/>
          <a:p>
            <a:r>
              <a:rPr lang="en-US" sz="3200" dirty="0">
                <a:hlinkClick r:id="rId3"/>
              </a:rPr>
              <a:t>https://</a:t>
            </a:r>
            <a:r>
              <a:rPr lang="en-US" sz="3200" dirty="0" smtClean="0">
                <a:hlinkClick r:id="rId3"/>
              </a:rPr>
              <a:t>learn.chef.io/skills</a:t>
            </a:r>
            <a:endParaRPr lang="en-US" sz="3200" dirty="0"/>
          </a:p>
        </p:txBody>
      </p:sp>
    </p:spTree>
    <p:extLst>
      <p:ext uri="{BB962C8B-B14F-4D97-AF65-F5344CB8AC3E}">
        <p14:creationId xmlns:p14="http://schemas.microsoft.com/office/powerpoint/2010/main" val="321489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r>
              <a:rPr lang="en-US" dirty="0"/>
              <a:t>A lot of people in the Chef community have written about Chef.  </a:t>
            </a:r>
            <a:endParaRPr lang="en-US" dirty="0" smtClean="0"/>
          </a:p>
          <a:p>
            <a:endParaRPr lang="en-US" dirty="0"/>
          </a:p>
          <a:p>
            <a:r>
              <a:rPr lang="en-US" dirty="0" smtClean="0"/>
              <a:t>Here </a:t>
            </a:r>
            <a:r>
              <a:rPr lang="en-US" dirty="0"/>
              <a:t>are just a few of those resources.</a:t>
            </a:r>
          </a:p>
          <a:p>
            <a:endParaRPr lang="en-US" dirty="0"/>
          </a:p>
        </p:txBody>
      </p:sp>
      <p:sp>
        <p:nvSpPr>
          <p:cNvPr id="2" name="Footer Placeholder 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3" name="Slide Number Placeholder 2"/>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0081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7</a:t>
            </a:fld>
            <a:endParaRPr lang="en-US" dirty="0"/>
          </a:p>
        </p:txBody>
      </p:sp>
      <p:sp>
        <p:nvSpPr>
          <p:cNvPr id="5" name="Subtitle 4"/>
          <p:cNvSpPr>
            <a:spLocks noGrp="1"/>
          </p:cNvSpPr>
          <p:nvPr>
            <p:ph type="subTitle" idx="1"/>
          </p:nvPr>
        </p:nvSpPr>
        <p:spPr>
          <a:xfrm>
            <a:off x="3013753" y="3506118"/>
            <a:ext cx="10974132" cy="3346421"/>
          </a:xfrm>
        </p:spPr>
        <p:txBody>
          <a:bodyPr/>
          <a:lstStyle/>
          <a:p>
            <a:r>
              <a:rPr lang="en-US" dirty="0" smtClean="0"/>
              <a:t>Docs are available </a:t>
            </a:r>
            <a:r>
              <a:rPr lang="en-US" dirty="0"/>
              <a:t>to you, 24 hours a day, 7 days a week.  </a:t>
            </a:r>
            <a:endParaRPr lang="en-US" dirty="0" smtClean="0"/>
          </a:p>
          <a:p>
            <a:endParaRPr lang="en-US" dirty="0"/>
          </a:p>
          <a:p>
            <a:r>
              <a:rPr lang="en-US" dirty="0" smtClean="0"/>
              <a:t>Any </a:t>
            </a:r>
            <a:r>
              <a:rPr lang="en-US" dirty="0"/>
              <a:t>question you have, you probably will find the answer </a:t>
            </a:r>
            <a:r>
              <a:rPr lang="en-US" dirty="0" smtClean="0"/>
              <a:t>for on </a:t>
            </a:r>
            <a:r>
              <a:rPr lang="en-US" dirty="0"/>
              <a:t>our Docs site.</a:t>
            </a:r>
          </a:p>
        </p:txBody>
      </p:sp>
    </p:spTree>
    <p:extLst>
      <p:ext uri="{BB962C8B-B14F-4D97-AF65-F5344CB8AC3E}">
        <p14:creationId xmlns:p14="http://schemas.microsoft.com/office/powerpoint/2010/main" val="20602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3182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18087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www.w3.org/XML/1998/namespace"/>
    <ds:schemaRef ds:uri="http://purl.org/dc/te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15390</TotalTime>
  <Words>866</Words>
  <Application>Microsoft Macintosh PowerPoint</Application>
  <PresentationFormat>Custom</PresentationFormat>
  <Paragraphs>103</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Courier New</vt:lpstr>
      <vt:lpstr>Gill Sans MT</vt:lpstr>
      <vt:lpstr>Inconsolata</vt:lpstr>
      <vt:lpstr>Arial</vt:lpstr>
      <vt:lpstr>ChefDk3.2Template</vt:lpstr>
      <vt:lpstr>Further Resources</vt:lpstr>
      <vt:lpstr>Going Forward</vt:lpstr>
      <vt:lpstr>Practice Chef</vt:lpstr>
      <vt:lpstr>learn.chef.io</vt:lpstr>
      <vt:lpstr>Beyond Essentials</vt:lpstr>
      <vt:lpstr>Resources You Can Read</vt:lpstr>
      <vt:lpstr>docs.chef.io</vt:lpstr>
      <vt:lpstr>Learning Chef</vt:lpstr>
      <vt:lpstr>Customizing Chef</vt:lpstr>
      <vt:lpstr>YouTube Channel</vt:lpstr>
      <vt:lpstr>theshipshow.com</vt:lpstr>
      <vt:lpstr>foodfightshow.org</vt:lpstr>
      <vt:lpstr>Chef Developers' IRC Meeting</vt:lpstr>
      <vt:lpstr>PowerPoint Presentation</vt:lpstr>
      <vt:lpstr>Chef Community Summit - 2016 Dates to be Announced </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1970</cp:revision>
  <cp:lastPrinted>2015-02-07T23:49:10Z</cp:lastPrinted>
  <dcterms:created xsi:type="dcterms:W3CDTF">2012-09-13T17:36:07Z</dcterms:created>
  <dcterms:modified xsi:type="dcterms:W3CDTF">2016-02-26T22:30:34Z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